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Dela Gothic One"/>
      <p:regular r:id="rId17"/>
    </p:embeddedFont>
    <p:embeddedFont>
      <p:font typeface="Dela Gothic One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2-7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image" Target="../media/image-2-7.pn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0309" y="448151"/>
            <a:ext cx="8003381" cy="1608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From Search Algorithms to Game Theory, Reasoning to Real-World Robotics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570309" y="2300645"/>
            <a:ext cx="8003381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Instructor</a:t>
            </a:r>
            <a:pPr algn="l" indent="0" marL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570309" y="3066574"/>
            <a:ext cx="3976807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Mr. Razorshi Prozzwal Talukder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570309" y="3579019"/>
            <a:ext cx="8003381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i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Course Mentor &amp; Guide – Artificial Intelligence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70309" y="4023003"/>
            <a:ext cx="8003381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570309" y="4466987"/>
            <a:ext cx="8003381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Student</a:t>
            </a:r>
            <a:pPr algn="l" indent="0" marL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570309" y="5232916"/>
            <a:ext cx="2299692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Kushal Panthadas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570309" y="5745361"/>
            <a:ext cx="8003381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ID: 0562310005101015 Department of CSE North East University, Sylhet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570309" y="6189345"/>
            <a:ext cx="8003381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814745" y="6816566"/>
            <a:ext cx="7758946" cy="782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"Guided by the expertise of Mr. Talukder, this course opened my mind to the intelligence behind machines — but more importantly, it trained me to solve problems like a true engineer. From theory to implementation, it was more than learning – it was transformation."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570309" y="6633329"/>
            <a:ext cx="22860" cy="1148715"/>
          </a:xfrm>
          <a:prstGeom prst="rect">
            <a:avLst/>
          </a:prstGeom>
          <a:solidFill>
            <a:srgbClr val="C91313"/>
          </a:solidFill>
          <a:ln/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6482" y="335042"/>
            <a:ext cx="4958953" cy="400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Robotics &amp; Course Impact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426482" y="979408"/>
            <a:ext cx="13777436" cy="194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final module connected theoretical AI concepts to tangible applications in robotics, bringing our learning full circle.</a:t>
            </a:r>
            <a:endParaRPr lang="en-US" sz="950" dirty="0"/>
          </a:p>
        </p:txBody>
      </p:sp>
      <p:sp>
        <p:nvSpPr>
          <p:cNvPr id="4" name="Text 2"/>
          <p:cNvSpPr/>
          <p:nvPr/>
        </p:nvSpPr>
        <p:spPr>
          <a:xfrm>
            <a:off x="426482" y="1433036"/>
            <a:ext cx="1894880" cy="200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Real-world Robotics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426482" y="1755219"/>
            <a:ext cx="6740128" cy="194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Sensors:</a:t>
            </a:r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How robots perceive their environment (e.g., cameras, LIDAR).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426482" y="1992630"/>
            <a:ext cx="6740128" cy="194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Actuators:</a:t>
            </a:r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Mechanisms enabling physical movement and interaction (e.g., motors, grippers).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426482" y="2230041"/>
            <a:ext cx="6740128" cy="194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Control:</a:t>
            </a:r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Integrating learned algorithms for navigation, decision-making, and task execution.</a:t>
            </a:r>
            <a:endParaRPr lang="en-US" sz="9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482" y="2561868"/>
            <a:ext cx="6740128" cy="674012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71410" y="1433036"/>
            <a:ext cx="2597468" cy="200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Course Impact &amp; Reflection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7471410" y="1755219"/>
            <a:ext cx="6740128" cy="194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AI course has been transformative, cultivating a holistic skill set:</a:t>
            </a:r>
            <a:endParaRPr lang="en-US" sz="950" dirty="0"/>
          </a:p>
        </p:txBody>
      </p:sp>
      <p:sp>
        <p:nvSpPr>
          <p:cNvPr id="11" name="Text 8"/>
          <p:cNvSpPr/>
          <p:nvPr/>
        </p:nvSpPr>
        <p:spPr>
          <a:xfrm>
            <a:off x="7471410" y="2059662"/>
            <a:ext cx="6740128" cy="194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Integrated Learning:</a:t>
            </a:r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Seamlessly blending theoretical knowledge with hands-on practical laboratory tasks.</a:t>
            </a:r>
            <a:endParaRPr lang="en-US" sz="950" dirty="0"/>
          </a:p>
        </p:txBody>
      </p:sp>
      <p:sp>
        <p:nvSpPr>
          <p:cNvPr id="12" name="Text 9"/>
          <p:cNvSpPr/>
          <p:nvPr/>
        </p:nvSpPr>
        <p:spPr>
          <a:xfrm>
            <a:off x="7471410" y="2297073"/>
            <a:ext cx="6740128" cy="194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Analytical Skills:</a:t>
            </a:r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Sharpening critical thinking and problem-solving approaches.</a:t>
            </a:r>
            <a:endParaRPr lang="en-US" sz="950" dirty="0"/>
          </a:p>
        </p:txBody>
      </p:sp>
      <p:sp>
        <p:nvSpPr>
          <p:cNvPr id="13" name="Text 10"/>
          <p:cNvSpPr/>
          <p:nvPr/>
        </p:nvSpPr>
        <p:spPr>
          <a:xfrm>
            <a:off x="7471410" y="2534483"/>
            <a:ext cx="6740128" cy="194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Coding Proficiency:</a:t>
            </a:r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Enhancing practical development skills in implementing complex AI algorithms.</a:t>
            </a:r>
            <a:endParaRPr lang="en-US" sz="950" dirty="0"/>
          </a:p>
        </p:txBody>
      </p:sp>
      <p:sp>
        <p:nvSpPr>
          <p:cNvPr id="14" name="Text 11"/>
          <p:cNvSpPr/>
          <p:nvPr/>
        </p:nvSpPr>
        <p:spPr>
          <a:xfrm>
            <a:off x="7654171" y="2866311"/>
            <a:ext cx="6557367" cy="194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"This AI course helped me think like an engineer, build like a developer, and solve problems like a machine."</a:t>
            </a:r>
            <a:endParaRPr lang="en-US" sz="950" dirty="0"/>
          </a:p>
        </p:txBody>
      </p:sp>
      <p:sp>
        <p:nvSpPr>
          <p:cNvPr id="15" name="Shape 12"/>
          <p:cNvSpPr/>
          <p:nvPr/>
        </p:nvSpPr>
        <p:spPr>
          <a:xfrm>
            <a:off x="7471410" y="2866311"/>
            <a:ext cx="15240" cy="194786"/>
          </a:xfrm>
          <a:prstGeom prst="rect">
            <a:avLst/>
          </a:prstGeom>
          <a:solidFill>
            <a:srgbClr val="C91313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1617" y="435293"/>
            <a:ext cx="8111014" cy="518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Introduction to AI &amp; Agent Types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51617" y="1268968"/>
            <a:ext cx="13527167" cy="504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Artificial Intelligence (AI) refers to the simulation of human intelligence in machines that are programmed to think and learn. It encompasses a vast array of applications shaping our modern world.</a:t>
            </a:r>
            <a:endParaRPr lang="en-US" sz="1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617" y="1950601"/>
            <a:ext cx="472797" cy="47279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51617" y="2620328"/>
            <a:ext cx="2074069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Smart Homes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51617" y="2974062"/>
            <a:ext cx="4377690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Automated systems that learn user preferences.</a:t>
            </a:r>
            <a:endParaRPr lang="en-US" sz="1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6236" y="1950601"/>
            <a:ext cx="472797" cy="47279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126236" y="2620328"/>
            <a:ext cx="2645926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Autonomous Vehicles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5126236" y="2974062"/>
            <a:ext cx="4377809" cy="504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Cars capable of navigating and perceiving their environment.</a:t>
            </a:r>
            <a:endParaRPr lang="en-US" sz="12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974" y="1950601"/>
            <a:ext cx="472797" cy="47279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00974" y="2620328"/>
            <a:ext cx="2251591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Virtual Assistants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9700974" y="2974062"/>
            <a:ext cx="4377809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that understands and responds to voice commands.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551617" y="3714750"/>
            <a:ext cx="2488883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Types of Agents</a:t>
            </a:r>
            <a:endParaRPr lang="en-US" sz="1950" dirty="0"/>
          </a:p>
        </p:txBody>
      </p:sp>
      <p:sp>
        <p:nvSpPr>
          <p:cNvPr id="14" name="Text 9"/>
          <p:cNvSpPr/>
          <p:nvPr/>
        </p:nvSpPr>
        <p:spPr>
          <a:xfrm>
            <a:off x="551617" y="4262080"/>
            <a:ext cx="13527167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systems often operate as 'agents', acting based on a continuous perception-processing-action cycle.</a:t>
            </a:r>
            <a:endParaRPr lang="en-US" sz="120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617" y="4691539"/>
            <a:ext cx="6763583" cy="630436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709136" y="5479494"/>
            <a:ext cx="2613065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Simple Reflex Agents</a:t>
            </a:r>
            <a:endParaRPr lang="en-US" sz="1600" dirty="0"/>
          </a:p>
        </p:txBody>
      </p:sp>
      <p:sp>
        <p:nvSpPr>
          <p:cNvPr id="17" name="Text 11"/>
          <p:cNvSpPr/>
          <p:nvPr/>
        </p:nvSpPr>
        <p:spPr>
          <a:xfrm>
            <a:off x="709136" y="5833229"/>
            <a:ext cx="6448544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React directly to current perceptions.</a:t>
            </a:r>
            <a:endParaRPr lang="en-US" sz="1200" dirty="0"/>
          </a:p>
        </p:txBody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4691539"/>
            <a:ext cx="6763583" cy="630436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7472720" y="5479494"/>
            <a:ext cx="2575798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Model-Based Agents</a:t>
            </a:r>
            <a:endParaRPr lang="en-US" sz="1600" dirty="0"/>
          </a:p>
        </p:txBody>
      </p:sp>
      <p:sp>
        <p:nvSpPr>
          <p:cNvPr id="20" name="Text 13"/>
          <p:cNvSpPr/>
          <p:nvPr/>
        </p:nvSpPr>
        <p:spPr>
          <a:xfrm>
            <a:off x="7472720" y="5833229"/>
            <a:ext cx="6448544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Maintain internal state of the world.</a:t>
            </a:r>
            <a:endParaRPr lang="en-US" sz="1200" dirty="0"/>
          </a:p>
        </p:txBody>
      </p:sp>
      <p:pic>
        <p:nvPicPr>
          <p:cNvPr id="2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617" y="6242923"/>
            <a:ext cx="6763583" cy="630436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709136" y="7030879"/>
            <a:ext cx="2390894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Goal-Based Agents</a:t>
            </a:r>
            <a:endParaRPr lang="en-US" sz="1600" dirty="0"/>
          </a:p>
        </p:txBody>
      </p:sp>
      <p:sp>
        <p:nvSpPr>
          <p:cNvPr id="23" name="Text 15"/>
          <p:cNvSpPr/>
          <p:nvPr/>
        </p:nvSpPr>
        <p:spPr>
          <a:xfrm>
            <a:off x="709136" y="7384613"/>
            <a:ext cx="6448544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Consider future actions to achieve goals.</a:t>
            </a:r>
            <a:endParaRPr lang="en-US" sz="1200" dirty="0"/>
          </a:p>
        </p:txBody>
      </p:sp>
      <p:pic>
        <p:nvPicPr>
          <p:cNvPr id="24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6242923"/>
            <a:ext cx="6763583" cy="630436"/>
          </a:xfrm>
          <a:prstGeom prst="rect">
            <a:avLst/>
          </a:prstGeom>
        </p:spPr>
      </p:pic>
      <p:sp>
        <p:nvSpPr>
          <p:cNvPr id="25" name="Text 16"/>
          <p:cNvSpPr/>
          <p:nvPr/>
        </p:nvSpPr>
        <p:spPr>
          <a:xfrm>
            <a:off x="7472720" y="7030879"/>
            <a:ext cx="2586633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Utility-Based Agents</a:t>
            </a:r>
            <a:endParaRPr lang="en-US" sz="1600" dirty="0"/>
          </a:p>
        </p:txBody>
      </p:sp>
      <p:sp>
        <p:nvSpPr>
          <p:cNvPr id="26" name="Text 17"/>
          <p:cNvSpPr/>
          <p:nvPr/>
        </p:nvSpPr>
        <p:spPr>
          <a:xfrm>
            <a:off x="7472720" y="7384613"/>
            <a:ext cx="6448544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Aim for optimal outcomes based on utility functions.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9095" y="297894"/>
            <a:ext cx="414670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Blind Search Techniques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79095" y="870704"/>
            <a:ext cx="13872210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 Lab Task 1, we delved into uninformed search algorithms. These techniques operate without any heuristic information, systematically exploring the search space until a solution is found.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79095" y="1274088"/>
            <a:ext cx="2333863" cy="178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Breadth-First Search (BFS)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379095" y="1560433"/>
            <a:ext cx="6803946" cy="346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Explores all nodes at the present depth level before moving on to nodes at the next depth level. Guarantees the shortest path in unweighted graphs.</a:t>
            </a:r>
            <a:endParaRPr lang="en-US" sz="8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9095" y="2028944"/>
            <a:ext cx="6803946" cy="680394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54979" y="1274088"/>
            <a:ext cx="2150150" cy="178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Depth-First Search (DFS)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7454979" y="1560433"/>
            <a:ext cx="6803946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Explores as far as possible along each branch before backtracking. Useful for exploring deeply into large search spaces.</a:t>
            </a:r>
            <a:endParaRPr lang="en-US" sz="8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979" y="1855589"/>
            <a:ext cx="6803946" cy="680394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379095" y="9076492"/>
            <a:ext cx="13872210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Other key algorithms explored included:</a:t>
            </a:r>
            <a:endParaRPr lang="en-US" sz="850" dirty="0"/>
          </a:p>
        </p:txBody>
      </p:sp>
      <p:sp>
        <p:nvSpPr>
          <p:cNvPr id="11" name="Text 7"/>
          <p:cNvSpPr/>
          <p:nvPr/>
        </p:nvSpPr>
        <p:spPr>
          <a:xfrm>
            <a:off x="379095" y="9371647"/>
            <a:ext cx="13872210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50"/>
              </a:lnSpc>
              <a:buSzPct val="100000"/>
              <a:buChar char="•"/>
            </a:pPr>
            <a:r>
              <a:rPr lang="en-US" sz="8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Iterative Deepening Search (IDS):</a:t>
            </a:r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Combines DFS's space efficiency with BFS's completeness.</a:t>
            </a:r>
            <a:endParaRPr lang="en-US" sz="850" dirty="0"/>
          </a:p>
        </p:txBody>
      </p:sp>
      <p:sp>
        <p:nvSpPr>
          <p:cNvPr id="12" name="Text 8"/>
          <p:cNvSpPr/>
          <p:nvPr/>
        </p:nvSpPr>
        <p:spPr>
          <a:xfrm>
            <a:off x="379095" y="9582864"/>
            <a:ext cx="13872210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50"/>
              </a:lnSpc>
              <a:buSzPct val="100000"/>
              <a:buChar char="•"/>
            </a:pPr>
            <a:r>
              <a:rPr lang="en-US" sz="8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Bidirectional Search:</a:t>
            </a:r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Simultaneously searches forward from the initial state and backward from the goal state.</a:t>
            </a:r>
            <a:endParaRPr lang="en-US" sz="850" dirty="0"/>
          </a:p>
        </p:txBody>
      </p:sp>
      <p:sp>
        <p:nvSpPr>
          <p:cNvPr id="13" name="Text 9"/>
          <p:cNvSpPr/>
          <p:nvPr/>
        </p:nvSpPr>
        <p:spPr>
          <a:xfrm>
            <a:off x="379095" y="9794081"/>
            <a:ext cx="13872210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350"/>
              </a:lnSpc>
              <a:buSzPct val="100000"/>
              <a:buChar char="•"/>
            </a:pPr>
            <a:r>
              <a:rPr lang="en-US" sz="8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Depth-Limited Search (DLS):</a:t>
            </a:r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DFS with a predefined depth limit to prevent infinite loops.</a:t>
            </a:r>
            <a:endParaRPr lang="en-US" sz="850" dirty="0"/>
          </a:p>
        </p:txBody>
      </p:sp>
      <p:sp>
        <p:nvSpPr>
          <p:cNvPr id="14" name="Text 10"/>
          <p:cNvSpPr/>
          <p:nvPr/>
        </p:nvSpPr>
        <p:spPr>
          <a:xfrm>
            <a:off x="379095" y="10089237"/>
            <a:ext cx="13872210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8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algorithms laid the foundation for understanding systematic problem solving in AI.</a:t>
            </a:r>
            <a:endParaRPr lang="en-US" sz="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45" y="492443"/>
            <a:ext cx="7890510" cy="1178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Smart Searching with Heuristics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26745" y="1939052"/>
            <a:ext cx="7890510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Moving beyond blind exploration, informed search algorithms leverage heuristic functions to guide the search process. This allows for more efficient discovery of optimal solutions.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26745" y="2959179"/>
            <a:ext cx="3855720" cy="91440"/>
          </a:xfrm>
          <a:prstGeom prst="roundRect">
            <a:avLst>
              <a:gd name="adj" fmla="val 82256"/>
            </a:avLst>
          </a:prstGeom>
          <a:solidFill>
            <a:srgbClr val="C91313"/>
          </a:solidFill>
          <a:ln/>
        </p:spPr>
      </p:sp>
      <p:sp>
        <p:nvSpPr>
          <p:cNvPr id="6" name="Shape 3"/>
          <p:cNvSpPr/>
          <p:nvPr/>
        </p:nvSpPr>
        <p:spPr>
          <a:xfrm>
            <a:off x="2286000" y="2713434"/>
            <a:ext cx="537210" cy="537210"/>
          </a:xfrm>
          <a:prstGeom prst="roundRect">
            <a:avLst>
              <a:gd name="adj" fmla="val 170213"/>
            </a:avLst>
          </a:prstGeom>
          <a:solidFill>
            <a:srgbClr val="C91313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211" y="2847737"/>
            <a:ext cx="214789" cy="26860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8675" y="3429714"/>
            <a:ext cx="2535674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Best-First Search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828675" y="3831550"/>
            <a:ext cx="3451860" cy="859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Selects the most promising node based on an evaluation function (often heuristic).</a:t>
            </a:r>
            <a:endParaRPr lang="en-US" sz="1400" dirty="0"/>
          </a:p>
        </p:txBody>
      </p:sp>
      <p:sp>
        <p:nvSpPr>
          <p:cNvPr id="10" name="Shape 6"/>
          <p:cNvSpPr/>
          <p:nvPr/>
        </p:nvSpPr>
        <p:spPr>
          <a:xfrm>
            <a:off x="4661535" y="2959179"/>
            <a:ext cx="3855720" cy="91440"/>
          </a:xfrm>
          <a:prstGeom prst="roundRect">
            <a:avLst>
              <a:gd name="adj" fmla="val 82256"/>
            </a:avLst>
          </a:prstGeom>
          <a:solidFill>
            <a:srgbClr val="C91313"/>
          </a:solidFill>
          <a:ln/>
        </p:spPr>
      </p:sp>
      <p:sp>
        <p:nvSpPr>
          <p:cNvPr id="11" name="Shape 7"/>
          <p:cNvSpPr/>
          <p:nvPr/>
        </p:nvSpPr>
        <p:spPr>
          <a:xfrm>
            <a:off x="6320790" y="2713434"/>
            <a:ext cx="537210" cy="537210"/>
          </a:xfrm>
          <a:prstGeom prst="roundRect">
            <a:avLst>
              <a:gd name="adj" fmla="val 170213"/>
            </a:avLst>
          </a:prstGeom>
          <a:solidFill>
            <a:srgbClr val="C91313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2001" y="2847737"/>
            <a:ext cx="214789" cy="26860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863465" y="3429714"/>
            <a:ext cx="235624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AO* Algorithm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4863465" y="3831550"/>
            <a:ext cx="3451860" cy="859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Used for AND-OR graphs, suitable for problems where a solution involves a set of sub-problems.</a:t>
            </a:r>
            <a:endParaRPr lang="en-US" sz="1400" dirty="0"/>
          </a:p>
        </p:txBody>
      </p:sp>
      <p:sp>
        <p:nvSpPr>
          <p:cNvPr id="15" name="Shape 10"/>
          <p:cNvSpPr/>
          <p:nvPr/>
        </p:nvSpPr>
        <p:spPr>
          <a:xfrm>
            <a:off x="626745" y="5317688"/>
            <a:ext cx="7890510" cy="91440"/>
          </a:xfrm>
          <a:prstGeom prst="roundRect">
            <a:avLst>
              <a:gd name="adj" fmla="val 82256"/>
            </a:avLst>
          </a:prstGeom>
          <a:solidFill>
            <a:srgbClr val="C91313"/>
          </a:solidFill>
          <a:ln/>
        </p:spPr>
      </p:sp>
      <p:sp>
        <p:nvSpPr>
          <p:cNvPr id="16" name="Shape 11"/>
          <p:cNvSpPr/>
          <p:nvPr/>
        </p:nvSpPr>
        <p:spPr>
          <a:xfrm>
            <a:off x="4303395" y="5071943"/>
            <a:ext cx="537210" cy="537210"/>
          </a:xfrm>
          <a:prstGeom prst="roundRect">
            <a:avLst>
              <a:gd name="adj" fmla="val 170213"/>
            </a:avLst>
          </a:prstGeom>
          <a:solidFill>
            <a:srgbClr val="C91313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606" y="5206246"/>
            <a:ext cx="214789" cy="26860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828675" y="5788223"/>
            <a:ext cx="235624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Beam Search</a:t>
            </a:r>
            <a:endParaRPr lang="en-US" sz="1850" dirty="0"/>
          </a:p>
        </p:txBody>
      </p:sp>
      <p:sp>
        <p:nvSpPr>
          <p:cNvPr id="19" name="Text 13"/>
          <p:cNvSpPr/>
          <p:nvPr/>
        </p:nvSpPr>
        <p:spPr>
          <a:xfrm>
            <a:off x="828675" y="6190059"/>
            <a:ext cx="7486650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variant of best-first search that prunes the search space by keeping only a fixed number of best nodes at each level.</a:t>
            </a:r>
            <a:endParaRPr lang="en-US" sz="1400" dirty="0"/>
          </a:p>
        </p:txBody>
      </p:sp>
      <p:sp>
        <p:nvSpPr>
          <p:cNvPr id="20" name="Text 14"/>
          <p:cNvSpPr/>
          <p:nvPr/>
        </p:nvSpPr>
        <p:spPr>
          <a:xfrm>
            <a:off x="626745" y="7166372"/>
            <a:ext cx="7890510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algorithms were crucial in understanding how AI can make smarter, more directed decisions to find solutions faster.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955" y="1482209"/>
            <a:ext cx="6684169" cy="554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Making AI Play Like a Pro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589955" y="2373749"/>
            <a:ext cx="13450491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exploration of game playing algorithms demonstrated how AI can make strategic decisions in competitive environments.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89955" y="3001447"/>
            <a:ext cx="3387804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Game Algorithms</a:t>
            </a:r>
            <a:endParaRPr lang="en-US" sz="2050" dirty="0"/>
          </a:p>
        </p:txBody>
      </p:sp>
      <p:sp>
        <p:nvSpPr>
          <p:cNvPr id="5" name="Shape 3"/>
          <p:cNvSpPr/>
          <p:nvPr/>
        </p:nvSpPr>
        <p:spPr>
          <a:xfrm>
            <a:off x="589955" y="3523774"/>
            <a:ext cx="6519624" cy="1337191"/>
          </a:xfrm>
          <a:prstGeom prst="roundRect">
            <a:avLst>
              <a:gd name="adj" fmla="val 529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66048" y="3699867"/>
            <a:ext cx="2218015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Minimax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66048" y="4145518"/>
            <a:ext cx="6167437" cy="53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decision rule used in artificial intelligence, game theory, and decision theory for minimising the possible loss for a worst case (maximum loss) scenario.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589955" y="5029438"/>
            <a:ext cx="6519624" cy="1337191"/>
          </a:xfrm>
          <a:prstGeom prst="roundRect">
            <a:avLst>
              <a:gd name="adj" fmla="val 529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6048" y="5205532"/>
            <a:ext cx="2568416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Alpha-Beta Pruning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66048" y="5651183"/>
            <a:ext cx="6167437" cy="53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 optimization technique for minimax. It reduces the number of nodes that need to be evaluated in the search tree.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528441" y="3001447"/>
            <a:ext cx="4935498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Implemented in Popular Games</a:t>
            </a:r>
            <a:endParaRPr lang="en-US" sz="20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6061" y="3664506"/>
            <a:ext cx="2078236" cy="2078236"/>
          </a:xfrm>
          <a:prstGeom prst="rect">
            <a:avLst/>
          </a:prstGeom>
        </p:spPr>
      </p:pic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9076" y="3664506"/>
            <a:ext cx="2078236" cy="2078236"/>
          </a:xfrm>
          <a:prstGeom prst="rect">
            <a:avLst/>
          </a:prstGeom>
        </p:spPr>
      </p:pic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2090" y="3664506"/>
            <a:ext cx="2078355" cy="2078355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28441" y="6056352"/>
            <a:ext cx="6519624" cy="53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Implementing these algorithms in games like Tic Tac Toe, Chess, and Connect Four allowed us to observe their practical impact on AI decision making and efficiency.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202" y="645676"/>
            <a:ext cx="13309997" cy="1240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Rule-Based Solving: Constraint Satisfaction Problems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660202" y="2263735"/>
            <a:ext cx="13309997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Constraint Satisfaction Problems (CSPs) are fundamental in AI for solving tasks where solutions must satisfy a set of specific conditions or constraints.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60202" y="2777609"/>
            <a:ext cx="4310896" cy="2317313"/>
          </a:xfrm>
          <a:prstGeom prst="roundRect">
            <a:avLst>
              <a:gd name="adj" fmla="val 3419"/>
            </a:avLst>
          </a:prstGeom>
          <a:noFill/>
          <a:ln w="22860">
            <a:solidFill>
              <a:srgbClr val="8D2424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83062" y="2800469"/>
            <a:ext cx="4265176" cy="565904"/>
          </a:xfrm>
          <a:prstGeom prst="roundRect">
            <a:avLst>
              <a:gd name="adj" fmla="val 9153"/>
            </a:avLst>
          </a:prstGeom>
          <a:solidFill>
            <a:srgbClr val="740B0B"/>
          </a:solidFill>
          <a:ln/>
        </p:spPr>
      </p:sp>
      <p:sp>
        <p:nvSpPr>
          <p:cNvPr id="6" name="Text 4"/>
          <p:cNvSpPr/>
          <p:nvPr/>
        </p:nvSpPr>
        <p:spPr>
          <a:xfrm>
            <a:off x="2674144" y="2902744"/>
            <a:ext cx="282893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71657" y="3554968"/>
            <a:ext cx="248197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Graph Coloring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871657" y="3978354"/>
            <a:ext cx="3887986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Assigning colours to graph vertices such that no two adjacent vertices share the same colour.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5159693" y="2777609"/>
            <a:ext cx="4310896" cy="2317313"/>
          </a:xfrm>
          <a:prstGeom prst="roundRect">
            <a:avLst>
              <a:gd name="adj" fmla="val 3419"/>
            </a:avLst>
          </a:prstGeom>
          <a:noFill/>
          <a:ln w="22860">
            <a:solidFill>
              <a:srgbClr val="8D242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182553" y="2800469"/>
            <a:ext cx="4265176" cy="565904"/>
          </a:xfrm>
          <a:prstGeom prst="roundRect">
            <a:avLst>
              <a:gd name="adj" fmla="val 9153"/>
            </a:avLst>
          </a:prstGeom>
          <a:solidFill>
            <a:srgbClr val="740B0B"/>
          </a:solidFill>
          <a:ln/>
        </p:spPr>
      </p:sp>
      <p:sp>
        <p:nvSpPr>
          <p:cNvPr id="11" name="Text 9"/>
          <p:cNvSpPr/>
          <p:nvPr/>
        </p:nvSpPr>
        <p:spPr>
          <a:xfrm>
            <a:off x="7173635" y="2902744"/>
            <a:ext cx="282893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371148" y="3554968"/>
            <a:ext cx="248197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Branch &amp; Bound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5371148" y="3978354"/>
            <a:ext cx="3887986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general algorithm for finding optimal solutions, particularly useful in discrete and combinatorial optimisation problems.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9659183" y="2777609"/>
            <a:ext cx="4311015" cy="2317313"/>
          </a:xfrm>
          <a:prstGeom prst="roundRect">
            <a:avLst>
              <a:gd name="adj" fmla="val 3419"/>
            </a:avLst>
          </a:prstGeom>
          <a:noFill/>
          <a:ln w="22860">
            <a:solidFill>
              <a:srgbClr val="8D2424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82043" y="2800469"/>
            <a:ext cx="4265295" cy="565904"/>
          </a:xfrm>
          <a:prstGeom prst="roundRect">
            <a:avLst>
              <a:gd name="adj" fmla="val 9153"/>
            </a:avLst>
          </a:prstGeom>
          <a:solidFill>
            <a:srgbClr val="740B0B"/>
          </a:solidFill>
          <a:ln/>
        </p:spPr>
      </p:sp>
      <p:sp>
        <p:nvSpPr>
          <p:cNvPr id="16" name="Text 14"/>
          <p:cNvSpPr/>
          <p:nvPr/>
        </p:nvSpPr>
        <p:spPr>
          <a:xfrm>
            <a:off x="11673245" y="2902744"/>
            <a:ext cx="282893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70638" y="3554968"/>
            <a:ext cx="248197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K-Consistency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9870638" y="3978354"/>
            <a:ext cx="3888105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Ensuring consistency among K variables in a constraint network.</a:t>
            </a:r>
            <a:endParaRPr lang="en-US" sz="1450" dirty="0"/>
          </a:p>
        </p:txBody>
      </p:sp>
      <p:sp>
        <p:nvSpPr>
          <p:cNvPr id="19" name="Text 17"/>
          <p:cNvSpPr/>
          <p:nvPr/>
        </p:nvSpPr>
        <p:spPr>
          <a:xfrm>
            <a:off x="660202" y="5377815"/>
            <a:ext cx="4242792" cy="372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Real-World Applications</a:t>
            </a:r>
            <a:endParaRPr lang="en-US" sz="2300" dirty="0"/>
          </a:p>
        </p:txBody>
      </p:sp>
      <p:sp>
        <p:nvSpPr>
          <p:cNvPr id="20" name="Text 18"/>
          <p:cNvSpPr/>
          <p:nvPr/>
        </p:nvSpPr>
        <p:spPr>
          <a:xfrm>
            <a:off x="660202" y="6033016"/>
            <a:ext cx="13309997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Scheduling: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Optimising timetables for classes, flights, or employee shifts.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660202" y="6400681"/>
            <a:ext cx="13309997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Sudoku: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 classic puzzle solved using CSP principles to fill a 9x9 grid.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660202" y="6768346"/>
            <a:ext cx="13309997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Resource Allocation: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Efficiently assigning resources to tasks under various constraints.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660202" y="7282220"/>
            <a:ext cx="13309997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Understanding CSPs provided invaluable insights into logical reasoning and problem-solving within complex, rule-governed environments.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44987"/>
            <a:ext cx="1216306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Representing &amp; Deducing Knowledge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199096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Knowledge representation and reasoning are at the heart of how AI systems understand the world and draw conclusions.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279796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Core Concepts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3370778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Conditional Statements: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"If P then Q" relationships, allowing AI to infer consequences.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139922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Converse Statements: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Exploring the inverse implications of conditional statements.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909066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Conjunctive Normal Form (CNF):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Logical formulas expressed as conjunctions of clauses, each clause being a disjunction of literals.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6024920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Disjunctive Normal Form (DNF):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Logical formulas expressed as disjunctions of conjuncts.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2797969"/>
            <a:ext cx="499610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Logical Inference Techniques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87139" y="3370778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explored various methods for drawing conclusions from a knowledge base, such as: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7139" y="425910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Modus Ponens: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If A implies B, and A is true, then B is true.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7139" y="4681538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Resolution: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 powerful inference rule for refutation-based theorem proving.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587139" y="545068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Forward Chaining: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Reasoning from facts to conclusions.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587139" y="5873115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Backward Chaining: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Reasoning from a goal backward to the facts that support it.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8309" y="703778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techniques empower AI to derive new facts and make intelligent decisions from existing information.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017" y="557093"/>
            <a:ext cx="7655123" cy="666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Thinking in Probabilities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09017" y="1628656"/>
            <a:ext cx="13212366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 real-world scenarios, AI often encounters uncertainty. Probabilistic reasoning provides the tools to deal with incomplete or imprecise information.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1545193" y="3941326"/>
            <a:ext cx="305264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Bayesian Networks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709017" y="4395907"/>
            <a:ext cx="3888819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Probabilistic graphical models representing conditional dependencies between random variables, enabling inference under uncertainty.</a:t>
            </a:r>
            <a:endParaRPr lang="en-US" sz="15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3006" y="2504956"/>
            <a:ext cx="4624268" cy="462426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545038" y="4627543"/>
            <a:ext cx="303014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9931122" y="2871430"/>
            <a:ext cx="3214330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Likelihood Networks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931122" y="3326011"/>
            <a:ext cx="3990261" cy="648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variant of Bayesian networks, often used for evidential reasoning and diagnosis.</a:t>
            </a:r>
            <a:endParaRPr lang="en-US" sz="15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006" y="2504956"/>
            <a:ext cx="4624268" cy="4624268"/>
          </a:xfrm>
          <a:prstGeom prst="rect">
            <a:avLst/>
          </a:prstGeom>
        </p:spPr>
      </p:pic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842" y="3225939"/>
            <a:ext cx="303014" cy="37885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931122" y="5011222"/>
            <a:ext cx="2665690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Fuzzy Logic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9931122" y="5465802"/>
            <a:ext cx="3990261" cy="1296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Deals with reasoning that is approximate rather than fixed and exact, handling concepts like "partially true" or "somewhat false".</a:t>
            </a:r>
            <a:endParaRPr lang="en-US" sz="15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006" y="2504956"/>
            <a:ext cx="4624268" cy="4624268"/>
          </a:xfrm>
          <a:prstGeom prst="rect">
            <a:avLst/>
          </a:prstGeom>
        </p:spPr>
      </p:pic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2842" y="6029146"/>
            <a:ext cx="303014" cy="37885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09017" y="7357110"/>
            <a:ext cx="13212366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segment of the course taught us how AI can operate effectively even when complete certainty is impossible, mirroring human intuition.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7931" y="461963"/>
            <a:ext cx="8516183" cy="552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Understanding Language with AI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587931" y="1350407"/>
            <a:ext cx="13454539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Natural Language Processing (NLP) is a crucial field in AI, enabling machines to understand, interpret, and generate human language.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87931" y="1975961"/>
            <a:ext cx="2652355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Applications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587931" y="2475428"/>
            <a:ext cx="6522363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Translation: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Breaking down language barriers through automated translation services.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7931" y="3071574"/>
            <a:ext cx="6522363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Chatbots: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Developing conversational AI for customer service, support, and information retrieval.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87931" y="3667720"/>
            <a:ext cx="6522363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Sentiment Analysis: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Determining the emotional tone of text, valuable for market research and social media monitoring.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527727" y="1975961"/>
            <a:ext cx="2975610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Evaluation Metrics</a:t>
            </a:r>
            <a:endParaRPr lang="en-US" sz="2050" dirty="0"/>
          </a:p>
        </p:txBody>
      </p:sp>
      <p:sp>
        <p:nvSpPr>
          <p:cNvPr id="9" name="Text 7"/>
          <p:cNvSpPr/>
          <p:nvPr/>
        </p:nvSpPr>
        <p:spPr>
          <a:xfrm>
            <a:off x="7527727" y="2475428"/>
            <a:ext cx="652236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 gauge the effectiveness of NLP models, we focused on specific metrics:</a:t>
            </a:r>
            <a:endParaRPr lang="en-US" sz="13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7727" y="2933105"/>
            <a:ext cx="6522363" cy="365248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27727" y="6774537"/>
            <a:ext cx="6522363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metrics provide quantitative measures of an NLP model's accuracy and completeness.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587931" y="7652028"/>
            <a:ext cx="13454539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NLP is vital for bridging the communication gap between humans and intelligent machines.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2025-07-09T09:56:41Z</dcterms:created>
  <dcterms:modified xsi:type="dcterms:W3CDTF">2025-07-09T09:56:41Z</dcterms:modified>
</cp:coreProperties>
</file>